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61" r:id="rId4"/>
    <p:sldId id="262" r:id="rId5"/>
    <p:sldId id="263" r:id="rId6"/>
    <p:sldId id="274" r:id="rId7"/>
    <p:sldId id="264" r:id="rId8"/>
    <p:sldId id="265" r:id="rId9"/>
    <p:sldId id="266" r:id="rId10"/>
    <p:sldId id="267" r:id="rId11"/>
    <p:sldId id="268" r:id="rId12"/>
    <p:sldId id="269" r:id="rId13"/>
    <p:sldId id="270" r:id="rId14"/>
    <p:sldId id="276" r:id="rId15"/>
    <p:sldId id="275" r:id="rId16"/>
    <p:sldId id="271" r:id="rId17"/>
    <p:sldId id="277" r:id="rId18"/>
    <p:sldId id="272" r:id="rId19"/>
    <p:sldId id="273"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6" d="100"/>
          <a:sy n="66" d="100"/>
        </p:scale>
        <p:origin x="-1422" y="-4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513D8126-5CE5-4B0D-824C-D8C511198BDF}" type="datetimeFigureOut">
              <a:rPr lang="en-IN" smtClean="0"/>
              <a:pPr/>
              <a:t>07-10-2020</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16ACA5F3-2BEC-4952-9819-6F4F81A4167E}" type="slidenum">
              <a:rPr lang="en-IN" smtClean="0"/>
              <a:pPr/>
              <a:t>‹#›</a:t>
            </a:fld>
            <a:endParaRPr lang="en-IN"/>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13D8126-5CE5-4B0D-824C-D8C511198BDF}" type="datetimeFigureOut">
              <a:rPr lang="en-IN" smtClean="0"/>
              <a:pPr/>
              <a:t>07-10-2020</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16ACA5F3-2BEC-4952-9819-6F4F81A4167E}" type="slidenum">
              <a:rPr lang="en-IN" smtClean="0"/>
              <a:pPr/>
              <a:t>‹#›</a:t>
            </a:fld>
            <a:endParaRPr lang="en-IN"/>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13D8126-5CE5-4B0D-824C-D8C511198BDF}" type="datetimeFigureOut">
              <a:rPr lang="en-IN" smtClean="0"/>
              <a:pPr/>
              <a:t>07-10-2020</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16ACA5F3-2BEC-4952-9819-6F4F81A4167E}" type="slidenum">
              <a:rPr lang="en-IN" smtClean="0"/>
              <a:pPr/>
              <a:t>‹#›</a:t>
            </a:fld>
            <a:endParaRPr lang="en-IN"/>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13D8126-5CE5-4B0D-824C-D8C511198BDF}" type="datetimeFigureOut">
              <a:rPr lang="en-IN" smtClean="0"/>
              <a:pPr/>
              <a:t>07-10-2020</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16ACA5F3-2BEC-4952-9819-6F4F81A4167E}" type="slidenum">
              <a:rPr lang="en-IN" smtClean="0"/>
              <a:pPr/>
              <a:t>‹#›</a:t>
            </a:fld>
            <a:endParaRPr lang="en-IN"/>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513D8126-5CE5-4B0D-824C-D8C511198BDF}" type="datetimeFigureOut">
              <a:rPr lang="en-IN" smtClean="0"/>
              <a:pPr/>
              <a:t>07-10-2020</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16ACA5F3-2BEC-4952-9819-6F4F81A4167E}" type="slidenum">
              <a:rPr lang="en-IN" smtClean="0"/>
              <a:pPr/>
              <a:t>‹#›</a:t>
            </a:fld>
            <a:endParaRPr lang="en-IN"/>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513D8126-5CE5-4B0D-824C-D8C511198BDF}" type="datetimeFigureOut">
              <a:rPr lang="en-IN" smtClean="0"/>
              <a:pPr/>
              <a:t>07-10-2020</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16ACA5F3-2BEC-4952-9819-6F4F81A4167E}" type="slidenum">
              <a:rPr lang="en-IN" smtClean="0"/>
              <a:pPr/>
              <a:t>‹#›</a:t>
            </a:fld>
            <a:endParaRPr lang="en-IN"/>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513D8126-5CE5-4B0D-824C-D8C511198BDF}" type="datetimeFigureOut">
              <a:rPr lang="en-IN" smtClean="0"/>
              <a:pPr/>
              <a:t>07-10-2020</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16ACA5F3-2BEC-4952-9819-6F4F81A4167E}"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513D8126-5CE5-4B0D-824C-D8C511198BDF}" type="datetimeFigureOut">
              <a:rPr lang="en-IN" smtClean="0"/>
              <a:pPr/>
              <a:t>07-10-2020</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16ACA5F3-2BEC-4952-9819-6F4F81A4167E}" type="slidenum">
              <a:rPr lang="en-IN" smtClean="0"/>
              <a:pPr/>
              <a:t>‹#›</a:t>
            </a:fld>
            <a:endParaRPr lang="en-IN"/>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513D8126-5CE5-4B0D-824C-D8C511198BDF}" type="datetimeFigureOut">
              <a:rPr lang="en-IN" smtClean="0"/>
              <a:pPr/>
              <a:t>07-10-2020</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16ACA5F3-2BEC-4952-9819-6F4F81A4167E}" type="slidenum">
              <a:rPr lang="en-IN" smtClean="0"/>
              <a:pPr/>
              <a:t>‹#›</a:t>
            </a:fld>
            <a:endParaRPr lang="en-IN"/>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513D8126-5CE5-4B0D-824C-D8C511198BDF}" type="datetimeFigureOut">
              <a:rPr lang="en-IN" smtClean="0"/>
              <a:pPr/>
              <a:t>07-10-2020</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16ACA5F3-2BEC-4952-9819-6F4F81A4167E}"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513D8126-5CE5-4B0D-824C-D8C511198BDF}" type="datetimeFigureOut">
              <a:rPr lang="en-IN" smtClean="0"/>
              <a:pPr/>
              <a:t>07-10-2020</a:t>
            </a:fld>
            <a:endParaRPr lang="en-IN"/>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16ACA5F3-2BEC-4952-9819-6F4F81A4167E}" type="slidenum">
              <a:rPr lang="en-IN" smtClean="0"/>
              <a:pPr/>
              <a:t>‹#›</a:t>
            </a:fld>
            <a:endParaRPr lang="en-IN"/>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513D8126-5CE5-4B0D-824C-D8C511198BDF}" type="datetimeFigureOut">
              <a:rPr lang="en-IN" smtClean="0"/>
              <a:pPr/>
              <a:t>07-10-2020</a:t>
            </a:fld>
            <a:endParaRPr lang="en-IN"/>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IN"/>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16ACA5F3-2BEC-4952-9819-6F4F81A4167E}"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britannica.com/place/Earth"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96136" y="2780928"/>
            <a:ext cx="2590056" cy="1037673"/>
          </a:xfrm>
        </p:spPr>
        <p:txBody>
          <a:bodyPr>
            <a:noAutofit/>
          </a:bodyPr>
          <a:lstStyle/>
          <a:p>
            <a:r>
              <a:rPr lang="en-IN" sz="5400" dirty="0" smtClean="0">
                <a:latin typeface="Algerian" pitchFamily="82" charset="0"/>
              </a:rPr>
              <a:t>WATER</a:t>
            </a:r>
            <a:r>
              <a:rPr lang="en-IN" sz="5400" dirty="0" smtClean="0"/>
              <a:t> </a:t>
            </a:r>
            <a:endParaRPr lang="en-IN" sz="5400" dirty="0"/>
          </a:p>
        </p:txBody>
      </p:sp>
      <p:sp>
        <p:nvSpPr>
          <p:cNvPr id="3" name="Subtitle 2"/>
          <p:cNvSpPr>
            <a:spLocks noGrp="1"/>
          </p:cNvSpPr>
          <p:nvPr>
            <p:ph type="subTitle" idx="1"/>
          </p:nvPr>
        </p:nvSpPr>
        <p:spPr>
          <a:xfrm>
            <a:off x="5724128" y="4365104"/>
            <a:ext cx="3024336" cy="360040"/>
          </a:xfrm>
        </p:spPr>
        <p:txBody>
          <a:bodyPr>
            <a:normAutofit fontScale="92500" lnSpcReduction="10000"/>
          </a:bodyPr>
          <a:lstStyle/>
          <a:p>
            <a:r>
              <a:rPr lang="en-IN" sz="2000" dirty="0" smtClean="0"/>
              <a:t>PREETI GAMBHIR</a:t>
            </a:r>
          </a:p>
        </p:txBody>
      </p:sp>
      <p:pic>
        <p:nvPicPr>
          <p:cNvPr id="1026" name="Picture 2"/>
          <p:cNvPicPr>
            <a:picLocks noChangeAspect="1" noChangeArrowheads="1"/>
          </p:cNvPicPr>
          <p:nvPr/>
        </p:nvPicPr>
        <p:blipFill>
          <a:blip r:embed="rId2" cstate="print"/>
          <a:srcRect/>
          <a:stretch>
            <a:fillRect/>
          </a:stretch>
        </p:blipFill>
        <p:spPr bwMode="auto">
          <a:xfrm>
            <a:off x="611560" y="2204864"/>
            <a:ext cx="4345310" cy="2753202"/>
          </a:xfrm>
          <a:prstGeom prst="rect">
            <a:avLst/>
          </a:prstGeom>
          <a:ln>
            <a:noFill/>
          </a:ln>
          <a:effectLst>
            <a:softEdge rad="112500"/>
          </a:effectLst>
        </p:spPr>
      </p:pic>
      <p:pic>
        <p:nvPicPr>
          <p:cNvPr id="1027" name="Picture 3"/>
          <p:cNvPicPr>
            <a:picLocks noChangeAspect="1" noChangeArrowheads="1"/>
          </p:cNvPicPr>
          <p:nvPr/>
        </p:nvPicPr>
        <p:blipFill>
          <a:blip r:embed="rId3" cstate="print"/>
          <a:srcRect/>
          <a:stretch>
            <a:fillRect/>
          </a:stretch>
        </p:blipFill>
        <p:spPr bwMode="auto">
          <a:xfrm>
            <a:off x="5436096" y="692696"/>
            <a:ext cx="3071614" cy="1711663"/>
          </a:xfrm>
          <a:prstGeom prst="rect">
            <a:avLst/>
          </a:prstGeom>
          <a:ln>
            <a:noFill/>
          </a:ln>
          <a:effectLst>
            <a:softEdge rad="112500"/>
          </a:effectLst>
        </p:spPr>
      </p:pic>
      <p:pic>
        <p:nvPicPr>
          <p:cNvPr id="1028" name="Picture 4"/>
          <p:cNvPicPr>
            <a:picLocks noChangeAspect="1" noChangeArrowheads="1"/>
          </p:cNvPicPr>
          <p:nvPr/>
        </p:nvPicPr>
        <p:blipFill>
          <a:blip r:embed="rId4" cstate="print"/>
          <a:srcRect/>
          <a:stretch>
            <a:fillRect/>
          </a:stretch>
        </p:blipFill>
        <p:spPr bwMode="auto">
          <a:xfrm>
            <a:off x="1043607" y="335130"/>
            <a:ext cx="3903353" cy="1653710"/>
          </a:xfrm>
          <a:prstGeom prst="rect">
            <a:avLst/>
          </a:prstGeom>
          <a:ln>
            <a:noFill/>
          </a:ln>
          <a:effectLst>
            <a:softEdge rad="112500"/>
          </a:effec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980728"/>
            <a:ext cx="8229600" cy="2952328"/>
          </a:xfrm>
        </p:spPr>
        <p:txBody>
          <a:bodyPr>
            <a:noAutofit/>
          </a:bodyPr>
          <a:lstStyle/>
          <a:p>
            <a:pPr marL="624078" indent="-514350">
              <a:buNone/>
            </a:pPr>
            <a:r>
              <a:rPr lang="en-IN" sz="2400" dirty="0" smtClean="0">
                <a:latin typeface="Times New Roman" pitchFamily="18" charset="0"/>
                <a:cs typeface="Times New Roman" pitchFamily="18" charset="0"/>
              </a:rPr>
              <a:t>1. WAVES </a:t>
            </a:r>
          </a:p>
          <a:p>
            <a:pPr>
              <a:buNone/>
            </a:pPr>
            <a:r>
              <a:rPr lang="en-IN" sz="2400" dirty="0" smtClean="0">
                <a:latin typeface="Times New Roman" pitchFamily="18" charset="0"/>
                <a:cs typeface="Times New Roman" pitchFamily="18" charset="0"/>
              </a:rPr>
              <a:t>2. TIDES </a:t>
            </a:r>
          </a:p>
          <a:p>
            <a:pPr>
              <a:buNone/>
            </a:pPr>
            <a:r>
              <a:rPr lang="en-IN" sz="2400" dirty="0" smtClean="0">
                <a:latin typeface="Times New Roman" pitchFamily="18" charset="0"/>
                <a:cs typeface="Times New Roman" pitchFamily="18" charset="0"/>
              </a:rPr>
              <a:t>	a. Spring Tides</a:t>
            </a:r>
          </a:p>
          <a:p>
            <a:pPr>
              <a:buNone/>
            </a:pPr>
            <a:r>
              <a:rPr lang="en-IN" sz="2400" dirty="0" smtClean="0">
                <a:latin typeface="Times New Roman" pitchFamily="18" charset="0"/>
                <a:cs typeface="Times New Roman" pitchFamily="18" charset="0"/>
              </a:rPr>
              <a:t>	b. Neap Tides</a:t>
            </a:r>
          </a:p>
          <a:p>
            <a:pPr>
              <a:buNone/>
            </a:pPr>
            <a:r>
              <a:rPr lang="en-IN" sz="2400" dirty="0" smtClean="0">
                <a:latin typeface="Times New Roman" pitchFamily="18" charset="0"/>
                <a:cs typeface="Times New Roman" pitchFamily="18" charset="0"/>
              </a:rPr>
              <a:t>3.CURRENTS</a:t>
            </a:r>
          </a:p>
          <a:p>
            <a:pPr lvl="1">
              <a:buNone/>
            </a:pPr>
            <a:r>
              <a:rPr lang="en-IN" sz="2000" dirty="0" smtClean="0">
                <a:latin typeface="Times New Roman" pitchFamily="18" charset="0"/>
                <a:cs typeface="Times New Roman" pitchFamily="18" charset="0"/>
              </a:rPr>
              <a:t> a. Warm Currents</a:t>
            </a:r>
          </a:p>
          <a:p>
            <a:pPr lvl="1">
              <a:buNone/>
            </a:pPr>
            <a:r>
              <a:rPr lang="en-IN" sz="2000" dirty="0" smtClean="0">
                <a:latin typeface="Times New Roman" pitchFamily="18" charset="0"/>
                <a:cs typeface="Times New Roman" pitchFamily="18" charset="0"/>
              </a:rPr>
              <a:t> b. Cold Currents</a:t>
            </a:r>
            <a:endParaRPr lang="en-IN" sz="2000" dirty="0">
              <a:latin typeface="Times New Roman" pitchFamily="18" charset="0"/>
              <a:cs typeface="Times New Roman" pitchFamily="18" charset="0"/>
            </a:endParaRPr>
          </a:p>
        </p:txBody>
      </p:sp>
      <p:sp>
        <p:nvSpPr>
          <p:cNvPr id="3" name="Title 2"/>
          <p:cNvSpPr>
            <a:spLocks noGrp="1"/>
          </p:cNvSpPr>
          <p:nvPr>
            <p:ph type="title"/>
          </p:nvPr>
        </p:nvSpPr>
        <p:spPr>
          <a:xfrm>
            <a:off x="1835696" y="332656"/>
            <a:ext cx="6995120" cy="490066"/>
          </a:xfrm>
        </p:spPr>
        <p:txBody>
          <a:bodyPr>
            <a:normAutofit fontScale="90000"/>
          </a:bodyPr>
          <a:lstStyle/>
          <a:p>
            <a:pPr algn="ctr"/>
            <a:r>
              <a:rPr lang="en-IN" u="sng" dirty="0" smtClean="0">
                <a:solidFill>
                  <a:srgbClr val="FF0000"/>
                </a:solidFill>
                <a:latin typeface="Algerian" pitchFamily="82" charset="0"/>
              </a:rPr>
              <a:t>MOVEMENTs IN WATER</a:t>
            </a:r>
            <a:endParaRPr lang="en-IN" u="sng" dirty="0">
              <a:solidFill>
                <a:srgbClr val="FF0000"/>
              </a:solidFill>
              <a:latin typeface="Algerian" pitchFamily="82" charset="0"/>
            </a:endParaRPr>
          </a:p>
        </p:txBody>
      </p:sp>
      <p:pic>
        <p:nvPicPr>
          <p:cNvPr id="5122" name="Picture 2"/>
          <p:cNvPicPr>
            <a:picLocks noChangeAspect="1" noChangeArrowheads="1"/>
          </p:cNvPicPr>
          <p:nvPr/>
        </p:nvPicPr>
        <p:blipFill>
          <a:blip r:embed="rId2" cstate="print"/>
          <a:srcRect/>
          <a:stretch>
            <a:fillRect/>
          </a:stretch>
        </p:blipFill>
        <p:spPr bwMode="auto">
          <a:xfrm>
            <a:off x="1619672" y="4077072"/>
            <a:ext cx="7169671" cy="22831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2492896"/>
            <a:ext cx="8532440" cy="4176464"/>
          </a:xfrm>
        </p:spPr>
        <p:txBody>
          <a:bodyPr>
            <a:normAutofit fontScale="70000" lnSpcReduction="20000"/>
          </a:bodyPr>
          <a:lstStyle/>
          <a:p>
            <a:r>
              <a:rPr lang="en-IN" dirty="0" smtClean="0"/>
              <a:t>When the water on the surface of the ocean rises and falls alternately, these are called waves.</a:t>
            </a:r>
          </a:p>
          <a:p>
            <a:r>
              <a:rPr lang="en-IN" dirty="0" smtClean="0"/>
              <a:t>Waves are formed when winds scrape across the ocean surface.</a:t>
            </a:r>
          </a:p>
          <a:p>
            <a:r>
              <a:rPr lang="en-IN" dirty="0" smtClean="0"/>
              <a:t> The stronger the wind blows, the bigger the wave becomes. </a:t>
            </a:r>
          </a:p>
          <a:p>
            <a:r>
              <a:rPr lang="en-IN" dirty="0" smtClean="0"/>
              <a:t>Parts of Wave are :-</a:t>
            </a:r>
          </a:p>
          <a:p>
            <a:endParaRPr lang="en-IN" dirty="0" smtClean="0"/>
          </a:p>
          <a:p>
            <a:pPr marL="624078" indent="-514350">
              <a:buFont typeface="+mj-lt"/>
              <a:buAutoNum type="arabicPeriod"/>
            </a:pPr>
            <a:r>
              <a:rPr lang="en-IN" dirty="0" smtClean="0"/>
              <a:t>CREST - 	the highest point of a wave </a:t>
            </a:r>
          </a:p>
          <a:p>
            <a:pPr marL="624078" indent="-514350">
              <a:buFont typeface="+mj-lt"/>
              <a:buAutoNum type="arabicPeriod"/>
            </a:pPr>
            <a:r>
              <a:rPr lang="en-IN" dirty="0" smtClean="0"/>
              <a:t>TROUGH- the lowest point of a wave </a:t>
            </a:r>
          </a:p>
          <a:p>
            <a:pPr marL="624078" indent="-514350">
              <a:buFont typeface="+mj-lt"/>
              <a:buAutoNum type="arabicPeriod"/>
            </a:pPr>
            <a:r>
              <a:rPr lang="en-IN" dirty="0" smtClean="0"/>
              <a:t>AMPLITUDE- the maximum displacement of a point of a wave from its rest position. </a:t>
            </a:r>
          </a:p>
          <a:p>
            <a:pPr marL="624078" indent="-514350">
              <a:buFont typeface="+mj-lt"/>
              <a:buAutoNum type="arabicPeriod"/>
            </a:pPr>
            <a:r>
              <a:rPr lang="en-IN" dirty="0" smtClean="0"/>
              <a:t>WAVE LENGTH- distance covered by a full cycle of the wave usually measured from peak to peak, or trough to trough</a:t>
            </a:r>
          </a:p>
          <a:p>
            <a:pPr marL="624078" indent="-514350">
              <a:buFont typeface="+mj-lt"/>
              <a:buAutoNum type="arabicPeriod"/>
            </a:pPr>
            <a:r>
              <a:rPr lang="en-IN" dirty="0" smtClean="0"/>
              <a:t>WAVE HEIGHT- the vertical distance between a Crest and Trough </a:t>
            </a:r>
            <a:endParaRPr lang="en-IN" dirty="0"/>
          </a:p>
        </p:txBody>
      </p:sp>
      <p:sp>
        <p:nvSpPr>
          <p:cNvPr id="3" name="Title 2"/>
          <p:cNvSpPr>
            <a:spLocks noGrp="1"/>
          </p:cNvSpPr>
          <p:nvPr>
            <p:ph type="title"/>
          </p:nvPr>
        </p:nvSpPr>
        <p:spPr/>
        <p:txBody>
          <a:bodyPr>
            <a:normAutofit/>
          </a:bodyPr>
          <a:lstStyle/>
          <a:p>
            <a:r>
              <a:rPr lang="en-IN" sz="5400" b="0" u="sng" dirty="0" smtClean="0">
                <a:solidFill>
                  <a:srgbClr val="FF0000"/>
                </a:solidFill>
                <a:latin typeface="Algerian" pitchFamily="82" charset="0"/>
              </a:rPr>
              <a:t>WAVES </a:t>
            </a:r>
            <a:endParaRPr lang="en-IN" sz="5400" b="0" u="sng" dirty="0">
              <a:solidFill>
                <a:srgbClr val="FF0000"/>
              </a:solidFill>
              <a:latin typeface="Algerian" pitchFamily="82" charset="0"/>
            </a:endParaRPr>
          </a:p>
        </p:txBody>
      </p:sp>
      <p:pic>
        <p:nvPicPr>
          <p:cNvPr id="4099" name="Picture 3"/>
          <p:cNvPicPr>
            <a:picLocks noChangeAspect="1" noChangeArrowheads="1"/>
          </p:cNvPicPr>
          <p:nvPr/>
        </p:nvPicPr>
        <p:blipFill>
          <a:blip r:embed="rId2" cstate="print"/>
          <a:srcRect/>
          <a:stretch>
            <a:fillRect/>
          </a:stretch>
        </p:blipFill>
        <p:spPr bwMode="auto">
          <a:xfrm>
            <a:off x="3635896" y="260648"/>
            <a:ext cx="4972050" cy="20955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1196752"/>
            <a:ext cx="4752528" cy="5256584"/>
          </a:xfrm>
        </p:spPr>
        <p:txBody>
          <a:bodyPr>
            <a:normAutofit fontScale="62500" lnSpcReduction="20000"/>
          </a:bodyPr>
          <a:lstStyle/>
          <a:p>
            <a:r>
              <a:rPr lang="en-IN" dirty="0" smtClean="0"/>
              <a:t>Tsunami is a Japanese term that means “Harbour waves” as the harbours/ ports get destroyed whenever there is tsunami</a:t>
            </a:r>
          </a:p>
          <a:p>
            <a:pPr>
              <a:buNone/>
            </a:pPr>
            <a:endParaRPr lang="en-IN" dirty="0" smtClean="0"/>
          </a:p>
          <a:p>
            <a:r>
              <a:rPr lang="en-IN" dirty="0" smtClean="0"/>
              <a:t>An earthquake, a volcanic eruption or underwater Landslides can shift/displace large amounts of ocean water towards the shore. As a result a huge tidal wave called tsunami, that may be as high as 15m, is formed that can cause large scale destruction to life and property . </a:t>
            </a:r>
          </a:p>
          <a:p>
            <a:pPr>
              <a:buNone/>
            </a:pPr>
            <a:endParaRPr lang="en-IN" dirty="0" smtClean="0"/>
          </a:p>
          <a:p>
            <a:r>
              <a:rPr lang="en-IN" dirty="0" smtClean="0"/>
              <a:t>These waves travel at a speed of more than 700 km. per hour. </a:t>
            </a:r>
          </a:p>
          <a:p>
            <a:pPr>
              <a:buNone/>
            </a:pPr>
            <a:r>
              <a:rPr lang="en-IN" dirty="0" smtClean="0"/>
              <a:t>         </a:t>
            </a:r>
          </a:p>
          <a:p>
            <a:r>
              <a:rPr lang="en-IN" dirty="0" smtClean="0"/>
              <a:t>The tsunami of 2004 caused wide spread damage in the coastal areas of India. The </a:t>
            </a:r>
            <a:r>
              <a:rPr lang="en-IN" dirty="0" err="1" smtClean="0"/>
              <a:t>Indira</a:t>
            </a:r>
            <a:r>
              <a:rPr lang="en-IN" dirty="0" smtClean="0"/>
              <a:t> point in the Andaman and Nicobar islands got submerged after the tsunami.</a:t>
            </a:r>
            <a:endParaRPr lang="en-IN" dirty="0"/>
          </a:p>
        </p:txBody>
      </p:sp>
      <p:sp>
        <p:nvSpPr>
          <p:cNvPr id="3" name="Title 2"/>
          <p:cNvSpPr>
            <a:spLocks noGrp="1"/>
          </p:cNvSpPr>
          <p:nvPr>
            <p:ph type="title"/>
          </p:nvPr>
        </p:nvSpPr>
        <p:spPr>
          <a:xfrm>
            <a:off x="1475656" y="260648"/>
            <a:ext cx="2376264" cy="720080"/>
          </a:xfrm>
        </p:spPr>
        <p:txBody>
          <a:bodyPr>
            <a:normAutofit/>
          </a:bodyPr>
          <a:lstStyle/>
          <a:p>
            <a:r>
              <a:rPr lang="en-IN" dirty="0" smtClean="0">
                <a:solidFill>
                  <a:srgbClr val="FF0000"/>
                </a:solidFill>
                <a:latin typeface="Algerian" pitchFamily="82" charset="0"/>
              </a:rPr>
              <a:t>TSUNAMI </a:t>
            </a:r>
            <a:endParaRPr lang="en-IN" dirty="0">
              <a:solidFill>
                <a:srgbClr val="FF0000"/>
              </a:solidFill>
              <a:latin typeface="Algerian" pitchFamily="82" charset="0"/>
            </a:endParaRPr>
          </a:p>
        </p:txBody>
      </p:sp>
      <p:pic>
        <p:nvPicPr>
          <p:cNvPr id="7170" name="Picture 2"/>
          <p:cNvPicPr>
            <a:picLocks noChangeAspect="1" noChangeArrowheads="1"/>
          </p:cNvPicPr>
          <p:nvPr/>
        </p:nvPicPr>
        <p:blipFill>
          <a:blip r:embed="rId2" cstate="print"/>
          <a:srcRect/>
          <a:stretch>
            <a:fillRect/>
          </a:stretch>
        </p:blipFill>
        <p:spPr bwMode="auto">
          <a:xfrm>
            <a:off x="5724128" y="2420888"/>
            <a:ext cx="3009554" cy="2016224"/>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5508104" y="4581128"/>
            <a:ext cx="3300768" cy="2049413"/>
          </a:xfrm>
          <a:prstGeom prst="rect">
            <a:avLst/>
          </a:prstGeom>
          <a:noFill/>
          <a:ln w="9525">
            <a:noFill/>
            <a:miter lim="800000"/>
            <a:headEnd/>
            <a:tailEnd/>
          </a:ln>
        </p:spPr>
      </p:pic>
      <p:pic>
        <p:nvPicPr>
          <p:cNvPr id="7172" name="Picture 4"/>
          <p:cNvPicPr>
            <a:picLocks noChangeAspect="1" noChangeArrowheads="1"/>
          </p:cNvPicPr>
          <p:nvPr/>
        </p:nvPicPr>
        <p:blipFill>
          <a:blip r:embed="rId4" cstate="print"/>
          <a:srcRect/>
          <a:stretch>
            <a:fillRect/>
          </a:stretch>
        </p:blipFill>
        <p:spPr bwMode="auto">
          <a:xfrm>
            <a:off x="5292080" y="332656"/>
            <a:ext cx="3517628" cy="198884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19256" cy="4827992"/>
          </a:xfrm>
        </p:spPr>
        <p:txBody>
          <a:bodyPr>
            <a:normAutofit fontScale="62500" lnSpcReduction="20000"/>
          </a:bodyPr>
          <a:lstStyle/>
          <a:p>
            <a:r>
              <a:rPr lang="en-IN" b="1" u="sng" dirty="0" smtClean="0"/>
              <a:t>TIDES-</a:t>
            </a:r>
            <a:r>
              <a:rPr lang="en-IN" dirty="0" smtClean="0"/>
              <a:t> The rhythmic rise and fall of ocean water twice in a day due to the strong gravitational pull exerted by the sun and the moon on the earth’s surface is called a tide. </a:t>
            </a:r>
          </a:p>
          <a:p>
            <a:pPr>
              <a:buNone/>
            </a:pPr>
            <a:endParaRPr lang="en-IN" dirty="0" smtClean="0"/>
          </a:p>
          <a:p>
            <a:r>
              <a:rPr lang="en-IN" b="1" u="sng" dirty="0" smtClean="0"/>
              <a:t>HIGH TIDE </a:t>
            </a:r>
            <a:r>
              <a:rPr lang="en-IN" b="1" dirty="0" smtClean="0"/>
              <a:t>- </a:t>
            </a:r>
            <a:r>
              <a:rPr lang="en-IN" dirty="0" smtClean="0"/>
              <a:t>It is high tide when water covers much of the shore by rising to its highest level. </a:t>
            </a:r>
          </a:p>
          <a:p>
            <a:r>
              <a:rPr lang="en-IN" b="1" u="sng" dirty="0" smtClean="0"/>
              <a:t>LOW TIDE </a:t>
            </a:r>
            <a:r>
              <a:rPr lang="en-IN" dirty="0" smtClean="0"/>
              <a:t>-It is low tide when water falls to its lowest level and recedes from the shore.</a:t>
            </a:r>
          </a:p>
          <a:p>
            <a:pPr>
              <a:buNone/>
            </a:pPr>
            <a:endParaRPr lang="en-IN" dirty="0" smtClean="0"/>
          </a:p>
          <a:p>
            <a:r>
              <a:rPr lang="en-IN" b="1" u="sng" dirty="0" smtClean="0"/>
              <a:t>SPRING TIDES </a:t>
            </a:r>
            <a:r>
              <a:rPr lang="en-IN" dirty="0" smtClean="0"/>
              <a:t>- The water of the earth closer to the moon gets pulled under the influence of the moon’s gravitational force and causes high tide. During the full moon and new moon days, the sun, the moon and the earth are in the same line and the tides are highest. These tides are called spring tides.</a:t>
            </a:r>
          </a:p>
          <a:p>
            <a:pPr>
              <a:buNone/>
            </a:pPr>
            <a:endParaRPr lang="en-IN" dirty="0" smtClean="0"/>
          </a:p>
          <a:p>
            <a:r>
              <a:rPr lang="en-IN" b="1" dirty="0" smtClean="0"/>
              <a:t> </a:t>
            </a:r>
            <a:r>
              <a:rPr lang="en-IN" b="1" u="sng" dirty="0" smtClean="0"/>
              <a:t>NEAP TIDES</a:t>
            </a:r>
            <a:r>
              <a:rPr lang="en-IN" dirty="0" smtClean="0"/>
              <a:t>-But when the moon is in its first and last quarter, the ocean waters get drawn in diagonally opposite directions by the gravitational pull of sun and moon resulting in low tides. These tides are called neap tides. </a:t>
            </a:r>
          </a:p>
        </p:txBody>
      </p:sp>
      <p:sp>
        <p:nvSpPr>
          <p:cNvPr id="3" name="Title 2"/>
          <p:cNvSpPr>
            <a:spLocks noGrp="1"/>
          </p:cNvSpPr>
          <p:nvPr>
            <p:ph type="title"/>
          </p:nvPr>
        </p:nvSpPr>
        <p:spPr>
          <a:xfrm>
            <a:off x="395536" y="332656"/>
            <a:ext cx="4042792" cy="796950"/>
          </a:xfrm>
        </p:spPr>
        <p:txBody>
          <a:bodyPr>
            <a:noAutofit/>
          </a:bodyPr>
          <a:lstStyle/>
          <a:p>
            <a:r>
              <a:rPr lang="en-IN" sz="6000" b="0" u="sng" dirty="0" smtClean="0">
                <a:solidFill>
                  <a:srgbClr val="FF0000"/>
                </a:solidFill>
                <a:latin typeface="Algerian" pitchFamily="82" charset="0"/>
              </a:rPr>
              <a:t>TIDES </a:t>
            </a:r>
            <a:endParaRPr lang="en-IN" sz="6000" b="0" u="sng" dirty="0">
              <a:solidFill>
                <a:srgbClr val="FF0000"/>
              </a:solidFill>
              <a:latin typeface="Algerian" pitchFamily="82" charset="0"/>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
        <p:nvSpPr>
          <p:cNvPr id="3" name="Title 2"/>
          <p:cNvSpPr>
            <a:spLocks noGrp="1"/>
          </p:cNvSpPr>
          <p:nvPr>
            <p:ph type="title"/>
          </p:nvPr>
        </p:nvSpPr>
        <p:spPr/>
        <p:txBody>
          <a:bodyPr>
            <a:normAutofit/>
          </a:bodyPr>
          <a:lstStyle/>
          <a:p>
            <a:pPr algn="ctr"/>
            <a:r>
              <a:rPr lang="en-IN" sz="5400" b="0" u="sng" dirty="0" smtClean="0">
                <a:solidFill>
                  <a:srgbClr val="FF0000"/>
                </a:solidFill>
                <a:latin typeface="Algerian" pitchFamily="82" charset="0"/>
              </a:rPr>
              <a:t>SPRING AND NEAP TIDES </a:t>
            </a:r>
            <a:endParaRPr lang="en-IN" sz="4800" dirty="0"/>
          </a:p>
        </p:txBody>
      </p:sp>
      <p:pic>
        <p:nvPicPr>
          <p:cNvPr id="10242" name="Picture 2"/>
          <p:cNvPicPr>
            <a:picLocks noChangeAspect="1" noChangeArrowheads="1"/>
          </p:cNvPicPr>
          <p:nvPr/>
        </p:nvPicPr>
        <p:blipFill>
          <a:blip r:embed="rId2" cstate="print"/>
          <a:srcRect/>
          <a:stretch>
            <a:fillRect/>
          </a:stretch>
        </p:blipFill>
        <p:spPr bwMode="auto">
          <a:xfrm>
            <a:off x="323528" y="1484784"/>
            <a:ext cx="8496944" cy="481855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5338936" cy="4525963"/>
          </a:xfrm>
        </p:spPr>
        <p:txBody>
          <a:bodyPr>
            <a:normAutofit fontScale="77500" lnSpcReduction="20000"/>
          </a:bodyPr>
          <a:lstStyle/>
          <a:p>
            <a:pPr marL="624078" indent="-514350">
              <a:buFont typeface="+mj-lt"/>
              <a:buAutoNum type="arabicParenR"/>
            </a:pPr>
            <a:r>
              <a:rPr lang="en-IN" u="sng" dirty="0" smtClean="0"/>
              <a:t>NAVIGATION</a:t>
            </a:r>
            <a:r>
              <a:rPr lang="en-IN" dirty="0" smtClean="0"/>
              <a:t> - High tides help in navigation. It raises the water level close to the shores which helps the ships to arrive at the harbour more easily and saves on fuel too.</a:t>
            </a:r>
          </a:p>
          <a:p>
            <a:pPr marL="624078" indent="-514350">
              <a:buNone/>
            </a:pPr>
            <a:endParaRPr lang="en-IN" dirty="0" smtClean="0"/>
          </a:p>
          <a:p>
            <a:pPr marL="624078" indent="-514350">
              <a:buFont typeface="+mj-lt"/>
              <a:buAutoNum type="arabicParenR"/>
            </a:pPr>
            <a:r>
              <a:rPr lang="en-IN" u="sng" dirty="0" smtClean="0"/>
              <a:t>FISHING</a:t>
            </a:r>
            <a:r>
              <a:rPr lang="en-IN" dirty="0" smtClean="0"/>
              <a:t> -The high tides also help in fishing. More fishes come closer to the shore during the high tide. This enables fishermen to get a plentiful catch. </a:t>
            </a:r>
          </a:p>
          <a:p>
            <a:pPr marL="624078" indent="-514350">
              <a:buNone/>
            </a:pPr>
            <a:endParaRPr lang="en-IN" dirty="0" smtClean="0"/>
          </a:p>
          <a:p>
            <a:pPr marL="624078" indent="-514350">
              <a:buFont typeface="+mj-lt"/>
              <a:buAutoNum type="arabicParenR"/>
            </a:pPr>
            <a:r>
              <a:rPr lang="en-IN" u="sng" dirty="0" smtClean="0"/>
              <a:t>TIDAL ENERGY </a:t>
            </a:r>
            <a:r>
              <a:rPr lang="en-IN" dirty="0" smtClean="0"/>
              <a:t>-The rise and fall of water due to tides is being used to generate electricity in some places .</a:t>
            </a:r>
          </a:p>
          <a:p>
            <a:endParaRPr lang="en-IN" dirty="0"/>
          </a:p>
        </p:txBody>
      </p:sp>
      <p:sp>
        <p:nvSpPr>
          <p:cNvPr id="3" name="Title 2"/>
          <p:cNvSpPr>
            <a:spLocks noGrp="1"/>
          </p:cNvSpPr>
          <p:nvPr>
            <p:ph type="title"/>
          </p:nvPr>
        </p:nvSpPr>
        <p:spPr/>
        <p:txBody>
          <a:bodyPr>
            <a:normAutofit fontScale="90000"/>
          </a:bodyPr>
          <a:lstStyle/>
          <a:p>
            <a:r>
              <a:rPr lang="en-IN" u="sng" dirty="0" smtClean="0"/>
              <a:t>IMPORTANCE OF TIDES </a:t>
            </a:r>
            <a:br>
              <a:rPr lang="en-IN" u="sng" dirty="0" smtClean="0"/>
            </a:br>
            <a:endParaRPr lang="en-IN" dirty="0"/>
          </a:p>
        </p:txBody>
      </p:sp>
      <p:pic>
        <p:nvPicPr>
          <p:cNvPr id="8195" name="Picture 3"/>
          <p:cNvPicPr>
            <a:picLocks noChangeAspect="1" noChangeArrowheads="1"/>
          </p:cNvPicPr>
          <p:nvPr/>
        </p:nvPicPr>
        <p:blipFill>
          <a:blip r:embed="rId2" cstate="print"/>
          <a:srcRect/>
          <a:stretch>
            <a:fillRect/>
          </a:stretch>
        </p:blipFill>
        <p:spPr bwMode="auto">
          <a:xfrm>
            <a:off x="6084168" y="188640"/>
            <a:ext cx="2740782" cy="2569865"/>
          </a:xfrm>
          <a:prstGeom prst="rect">
            <a:avLst/>
          </a:prstGeom>
          <a:noFill/>
          <a:ln w="9525">
            <a:noFill/>
            <a:miter lim="800000"/>
            <a:headEnd/>
            <a:tailEnd/>
          </a:ln>
        </p:spPr>
      </p:pic>
      <p:pic>
        <p:nvPicPr>
          <p:cNvPr id="8196" name="Picture 4"/>
          <p:cNvPicPr>
            <a:picLocks noChangeAspect="1" noChangeArrowheads="1"/>
          </p:cNvPicPr>
          <p:nvPr/>
        </p:nvPicPr>
        <p:blipFill>
          <a:blip r:embed="rId3" cstate="print"/>
          <a:srcRect/>
          <a:stretch>
            <a:fillRect/>
          </a:stretch>
        </p:blipFill>
        <p:spPr bwMode="auto">
          <a:xfrm>
            <a:off x="6228184" y="2924944"/>
            <a:ext cx="2592288" cy="1784302"/>
          </a:xfrm>
          <a:prstGeom prst="rect">
            <a:avLst/>
          </a:prstGeom>
          <a:noFill/>
          <a:ln w="9525">
            <a:noFill/>
            <a:miter lim="800000"/>
            <a:headEnd/>
            <a:tailEnd/>
          </a:ln>
        </p:spPr>
      </p:pic>
      <p:pic>
        <p:nvPicPr>
          <p:cNvPr id="8197" name="Picture 5"/>
          <p:cNvPicPr>
            <a:picLocks noChangeAspect="1" noChangeArrowheads="1"/>
          </p:cNvPicPr>
          <p:nvPr/>
        </p:nvPicPr>
        <p:blipFill>
          <a:blip r:embed="rId4" cstate="print"/>
          <a:srcRect/>
          <a:stretch>
            <a:fillRect/>
          </a:stretch>
        </p:blipFill>
        <p:spPr bwMode="auto">
          <a:xfrm>
            <a:off x="6012160" y="4869160"/>
            <a:ext cx="2879707" cy="170080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68760"/>
            <a:ext cx="8229600" cy="5184576"/>
          </a:xfrm>
        </p:spPr>
        <p:txBody>
          <a:bodyPr>
            <a:normAutofit fontScale="70000" lnSpcReduction="20000"/>
          </a:bodyPr>
          <a:lstStyle/>
          <a:p>
            <a:r>
              <a:rPr lang="en-IN" dirty="0" smtClean="0"/>
              <a:t>Ocean currents are streams of water flowing constantly on the ocean surface in definite directions. </a:t>
            </a:r>
          </a:p>
          <a:p>
            <a:r>
              <a:rPr lang="en-IN" dirty="0" smtClean="0"/>
              <a:t>The ocean currents may be of two types –WARM CURRENTS or COLD CURRENTS </a:t>
            </a:r>
          </a:p>
          <a:p>
            <a:r>
              <a:rPr lang="en-IN" dirty="0" smtClean="0"/>
              <a:t>Generally</a:t>
            </a:r>
            <a:r>
              <a:rPr lang="en-IN" u="sng" dirty="0" smtClean="0"/>
              <a:t>, the warm ocean currents </a:t>
            </a:r>
            <a:r>
              <a:rPr lang="en-IN" dirty="0" smtClean="0"/>
              <a:t>originate near the equator and move towards the poles. For </a:t>
            </a:r>
            <a:r>
              <a:rPr lang="en-IN" dirty="0" err="1" smtClean="0"/>
              <a:t>eg</a:t>
            </a:r>
            <a:r>
              <a:rPr lang="en-IN" dirty="0" smtClean="0"/>
              <a:t>. the Gulf Stream and Equatorial Currents are warm currents.</a:t>
            </a:r>
          </a:p>
          <a:p>
            <a:r>
              <a:rPr lang="en-IN" u="sng" dirty="0" smtClean="0"/>
              <a:t>The cold currents </a:t>
            </a:r>
            <a:r>
              <a:rPr lang="en-IN" dirty="0" smtClean="0"/>
              <a:t>carry water from polar or higher latitudes to tropical or lower latitudes. For </a:t>
            </a:r>
            <a:r>
              <a:rPr lang="en-IN" dirty="0" err="1" smtClean="0"/>
              <a:t>eg</a:t>
            </a:r>
            <a:r>
              <a:rPr lang="en-IN" dirty="0" smtClean="0"/>
              <a:t>. The Labrador and Peru current are cold current</a:t>
            </a:r>
          </a:p>
          <a:p>
            <a:pPr>
              <a:buNone/>
            </a:pPr>
            <a:endParaRPr lang="en-IN" dirty="0" smtClean="0"/>
          </a:p>
          <a:p>
            <a:pPr>
              <a:buNone/>
            </a:pPr>
            <a:r>
              <a:rPr lang="en-IN" dirty="0" smtClean="0"/>
              <a:t>FACTORS THAT EFFECT CURRENTS</a:t>
            </a:r>
          </a:p>
          <a:p>
            <a:r>
              <a:rPr lang="en-IN" dirty="0" smtClean="0"/>
              <a:t>Winds, water density, Salinity and tides- effect the  ocean currents. </a:t>
            </a:r>
          </a:p>
          <a:p>
            <a:r>
              <a:rPr lang="en-IN" dirty="0" smtClean="0"/>
              <a:t>Coastal and sea floor features influence their location, direction, and speed. </a:t>
            </a:r>
          </a:p>
          <a:p>
            <a:r>
              <a:rPr lang="en-IN" dirty="0" smtClean="0"/>
              <a:t>Earth's rotation results in the </a:t>
            </a:r>
            <a:r>
              <a:rPr lang="en-IN" i="1" dirty="0" err="1" smtClean="0"/>
              <a:t>Coriolis</a:t>
            </a:r>
            <a:r>
              <a:rPr lang="en-IN" dirty="0" smtClean="0"/>
              <a:t> effect which also influences ocean currents to move in a particular </a:t>
            </a:r>
            <a:r>
              <a:rPr lang="en-IN" dirty="0" err="1" smtClean="0"/>
              <a:t>diretion</a:t>
            </a:r>
            <a:r>
              <a:rPr lang="en-IN" dirty="0" smtClean="0"/>
              <a:t> (that is clockwise in the Northern Hemisphere and Anti Clockwise in the southern hemisphere)</a:t>
            </a:r>
          </a:p>
          <a:p>
            <a:endParaRPr lang="en-IN" dirty="0" smtClean="0"/>
          </a:p>
        </p:txBody>
      </p:sp>
      <p:sp>
        <p:nvSpPr>
          <p:cNvPr id="3" name="Title 2"/>
          <p:cNvSpPr>
            <a:spLocks noGrp="1"/>
          </p:cNvSpPr>
          <p:nvPr>
            <p:ph type="title"/>
          </p:nvPr>
        </p:nvSpPr>
        <p:spPr/>
        <p:txBody>
          <a:bodyPr>
            <a:normAutofit/>
          </a:bodyPr>
          <a:lstStyle/>
          <a:p>
            <a:r>
              <a:rPr lang="en-IN" u="sng" dirty="0" smtClean="0">
                <a:solidFill>
                  <a:srgbClr val="FF0000"/>
                </a:solidFill>
              </a:rPr>
              <a:t>OCEAN CURRENTS</a:t>
            </a:r>
            <a:endParaRPr lang="en-IN" u="sng" dirty="0">
              <a:solidFill>
                <a:srgbClr val="FF0000"/>
              </a:solidFill>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7859216" cy="4755984"/>
          </a:xfrm>
        </p:spPr>
        <p:txBody>
          <a:bodyPr>
            <a:normAutofit fontScale="92500"/>
          </a:bodyPr>
          <a:lstStyle/>
          <a:p>
            <a:pPr marL="624078" indent="-514350">
              <a:buFont typeface="+mj-lt"/>
              <a:buAutoNum type="arabicPeriod"/>
            </a:pPr>
            <a:r>
              <a:rPr lang="en-IN" dirty="0" smtClean="0"/>
              <a:t>The ocean current influence the temperature conditions of the area. Warm currents bring about warm temperature over land surface. </a:t>
            </a:r>
          </a:p>
          <a:p>
            <a:pPr marL="624078" indent="-514350">
              <a:buFont typeface="+mj-lt"/>
              <a:buAutoNum type="arabicPeriod"/>
            </a:pPr>
            <a:r>
              <a:rPr lang="en-IN" dirty="0" smtClean="0"/>
              <a:t>The areas where the warm and cold currents meet provide the best fishing grounds of the world. For </a:t>
            </a:r>
            <a:r>
              <a:rPr lang="en-IN" dirty="0" err="1" smtClean="0"/>
              <a:t>eg</a:t>
            </a:r>
            <a:r>
              <a:rPr lang="en-IN" dirty="0" smtClean="0"/>
              <a:t>. Seas around Japan and the eastern coast of North America</a:t>
            </a:r>
          </a:p>
          <a:p>
            <a:pPr marL="624078" indent="-514350">
              <a:buFont typeface="+mj-lt"/>
              <a:buAutoNum type="arabicPeriod"/>
            </a:pPr>
            <a:r>
              <a:rPr lang="en-IN" dirty="0" smtClean="0"/>
              <a:t>The areas where a warm and cold current meet also experience foggy weather making it difficult for navigation and there it becomes reason for ship wrecks </a:t>
            </a:r>
          </a:p>
          <a:p>
            <a:endParaRPr lang="en-IN" dirty="0"/>
          </a:p>
        </p:txBody>
      </p:sp>
      <p:sp>
        <p:nvSpPr>
          <p:cNvPr id="3" name="Title 2"/>
          <p:cNvSpPr>
            <a:spLocks noGrp="1"/>
          </p:cNvSpPr>
          <p:nvPr>
            <p:ph type="title"/>
          </p:nvPr>
        </p:nvSpPr>
        <p:spPr/>
        <p:txBody>
          <a:bodyPr>
            <a:normAutofit fontScale="90000"/>
          </a:bodyPr>
          <a:lstStyle/>
          <a:p>
            <a:r>
              <a:rPr lang="en-IN" u="sng" dirty="0" smtClean="0"/>
              <a:t>SIGNIFICANCE  of OCEAN CURRENTS </a:t>
            </a:r>
            <a:endParaRPr lang="en-IN" dirty="0"/>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
        <p:nvSpPr>
          <p:cNvPr id="3" name="Title 2"/>
          <p:cNvSpPr>
            <a:spLocks noGrp="1"/>
          </p:cNvSpPr>
          <p:nvPr>
            <p:ph type="title"/>
          </p:nvPr>
        </p:nvSpPr>
        <p:spPr/>
        <p:txBody>
          <a:bodyPr/>
          <a:lstStyle/>
          <a:p>
            <a:endParaRPr lang="en-IN"/>
          </a:p>
        </p:txBody>
      </p:sp>
      <p:pic>
        <p:nvPicPr>
          <p:cNvPr id="2050" name="Picture 2"/>
          <p:cNvPicPr>
            <a:picLocks noChangeAspect="1" noChangeArrowheads="1"/>
          </p:cNvPicPr>
          <p:nvPr/>
        </p:nvPicPr>
        <p:blipFill>
          <a:blip r:embed="rId2" cstate="print"/>
          <a:srcRect/>
          <a:stretch>
            <a:fillRect/>
          </a:stretch>
        </p:blipFill>
        <p:spPr bwMode="auto">
          <a:xfrm>
            <a:off x="176213" y="671513"/>
            <a:ext cx="8791575" cy="55149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pPr algn="r"/>
            <a:r>
              <a:rPr lang="en-IN" dirty="0" err="1" smtClean="0"/>
              <a:t>Preeti</a:t>
            </a:r>
            <a:r>
              <a:rPr lang="en-IN" dirty="0" smtClean="0"/>
              <a:t> </a:t>
            </a:r>
            <a:r>
              <a:rPr lang="en-IN" dirty="0" err="1" smtClean="0"/>
              <a:t>Gambhir</a:t>
            </a:r>
            <a:r>
              <a:rPr lang="en-IN" smtClean="0"/>
              <a:t> </a:t>
            </a:r>
            <a:endParaRPr lang="en-IN" dirty="0"/>
          </a:p>
        </p:txBody>
      </p:sp>
      <p:sp>
        <p:nvSpPr>
          <p:cNvPr id="3" name="Title 2"/>
          <p:cNvSpPr>
            <a:spLocks noGrp="1"/>
          </p:cNvSpPr>
          <p:nvPr>
            <p:ph type="title"/>
          </p:nvPr>
        </p:nvSpPr>
        <p:spPr>
          <a:xfrm>
            <a:off x="611560" y="3429000"/>
            <a:ext cx="8229600" cy="1143000"/>
          </a:xfrm>
        </p:spPr>
        <p:txBody>
          <a:bodyPr/>
          <a:lstStyle/>
          <a:p>
            <a:pPr algn="ctr"/>
            <a:r>
              <a:rPr lang="en-IN" dirty="0" smtClean="0"/>
              <a:t>THANK YOU ! </a:t>
            </a:r>
            <a:endParaRPr lang="en-IN"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1328"/>
            <a:ext cx="5482952" cy="4525963"/>
          </a:xfrm>
        </p:spPr>
        <p:txBody>
          <a:bodyPr>
            <a:normAutofit fontScale="85000" lnSpcReduction="20000"/>
          </a:bodyPr>
          <a:lstStyle/>
          <a:p>
            <a:pPr algn="just"/>
            <a:r>
              <a:rPr lang="en-IN" dirty="0" smtClean="0"/>
              <a:t>Terrarium is an artificial self irrigating enclosure for keeping small house plants that requires very less water.</a:t>
            </a:r>
          </a:p>
          <a:p>
            <a:pPr algn="just"/>
            <a:endParaRPr lang="en-IN" dirty="0" smtClean="0"/>
          </a:p>
          <a:p>
            <a:pPr algn="just"/>
            <a:r>
              <a:rPr lang="en-IN" dirty="0" smtClean="0"/>
              <a:t>Our earth is like a giant terrarium. The same water that existed centuries ago still exists today and travels through various water bodies across the world. </a:t>
            </a:r>
          </a:p>
          <a:p>
            <a:pPr algn="just">
              <a:buNone/>
            </a:pPr>
            <a:r>
              <a:rPr lang="en-IN" dirty="0" smtClean="0"/>
              <a:t>	</a:t>
            </a:r>
          </a:p>
          <a:p>
            <a:pPr algn="just"/>
            <a:r>
              <a:rPr lang="en-IN" dirty="0" smtClean="0"/>
              <a:t>The water used to irrigate a field in Haryana may have flowed down the Amazon River a hundred years ago.</a:t>
            </a:r>
            <a:endParaRPr lang="en-IN" dirty="0"/>
          </a:p>
        </p:txBody>
      </p:sp>
      <p:sp>
        <p:nvSpPr>
          <p:cNvPr id="2" name="Title 1"/>
          <p:cNvSpPr>
            <a:spLocks noGrp="1"/>
          </p:cNvSpPr>
          <p:nvPr>
            <p:ph type="title"/>
          </p:nvPr>
        </p:nvSpPr>
        <p:spPr/>
        <p:txBody>
          <a:bodyPr/>
          <a:lstStyle/>
          <a:p>
            <a:r>
              <a:rPr lang="en-IN" u="sng" dirty="0" smtClean="0">
                <a:solidFill>
                  <a:srgbClr val="FF0000"/>
                </a:solidFill>
              </a:rPr>
              <a:t>TERRARIUM</a:t>
            </a:r>
            <a:endParaRPr lang="en-IN" u="sng" dirty="0">
              <a:solidFill>
                <a:srgbClr val="FF0000"/>
              </a:solidFill>
            </a:endParaRPr>
          </a:p>
        </p:txBody>
      </p:sp>
      <p:pic>
        <p:nvPicPr>
          <p:cNvPr id="2050" name="Picture 2"/>
          <p:cNvPicPr>
            <a:picLocks noChangeAspect="1" noChangeArrowheads="1"/>
          </p:cNvPicPr>
          <p:nvPr/>
        </p:nvPicPr>
        <p:blipFill>
          <a:blip r:embed="rId2" cstate="print"/>
          <a:srcRect/>
          <a:stretch>
            <a:fillRect/>
          </a:stretch>
        </p:blipFill>
        <p:spPr bwMode="auto">
          <a:xfrm>
            <a:off x="5940152" y="404664"/>
            <a:ext cx="2828925" cy="298132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6084168" y="3717032"/>
            <a:ext cx="2570747" cy="256490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3140968"/>
            <a:ext cx="8496944" cy="3528392"/>
          </a:xfrm>
        </p:spPr>
        <p:txBody>
          <a:bodyPr>
            <a:noAutofit/>
          </a:bodyPr>
          <a:lstStyle/>
          <a:p>
            <a:r>
              <a:rPr lang="en-IN" sz="1600" b="1" dirty="0" smtClean="0">
                <a:latin typeface="Times New Roman" pitchFamily="18" charset="0"/>
                <a:cs typeface="Times New Roman" pitchFamily="18" charset="0"/>
              </a:rPr>
              <a:t>Water cycle –Hydrological Cycle is the process by which water continually changes its form and circulates between oceans, atmosphere and land. The process involves:-</a:t>
            </a:r>
          </a:p>
          <a:p>
            <a:r>
              <a:rPr lang="en-IN" sz="1600" b="1" dirty="0" smtClean="0">
                <a:latin typeface="Times New Roman" pitchFamily="18" charset="0"/>
                <a:cs typeface="Times New Roman" pitchFamily="18" charset="0"/>
              </a:rPr>
              <a:t>Evaporation of water from various water bodies due to the heat of the sun . </a:t>
            </a:r>
          </a:p>
          <a:p>
            <a:r>
              <a:rPr lang="en-IN" sz="1600" b="1" dirty="0" smtClean="0">
                <a:latin typeface="Times New Roman" pitchFamily="18" charset="0"/>
                <a:cs typeface="Times New Roman" pitchFamily="18" charset="0"/>
              </a:rPr>
              <a:t>Release of water vapour /droplets from plants is known as Transpiration.</a:t>
            </a:r>
          </a:p>
          <a:p>
            <a:r>
              <a:rPr lang="en-IN" sz="1600" b="1" dirty="0" smtClean="0">
                <a:latin typeface="Times New Roman" pitchFamily="18" charset="0"/>
                <a:cs typeface="Times New Roman" pitchFamily="18" charset="0"/>
              </a:rPr>
              <a:t>Condensation is the process of water vapour turning back into liquid water and formation of clouds . </a:t>
            </a:r>
          </a:p>
          <a:p>
            <a:r>
              <a:rPr lang="en-IN" sz="1600" b="1" dirty="0" smtClean="0">
                <a:latin typeface="Times New Roman" pitchFamily="18" charset="0"/>
                <a:cs typeface="Times New Roman" pitchFamily="18" charset="0"/>
              </a:rPr>
              <a:t>And when the water droplets in clouds combine, they become heavy enough to form raindrops to rain (Precipitation)</a:t>
            </a:r>
          </a:p>
          <a:p>
            <a:r>
              <a:rPr lang="en-IN" sz="1600" b="1" dirty="0" smtClean="0">
                <a:latin typeface="Times New Roman" pitchFamily="18" charset="0"/>
                <a:cs typeface="Times New Roman" pitchFamily="18" charset="0"/>
              </a:rPr>
              <a:t>Surface runoff  is water, from rain, snowmelt, or other sources, that flows over the land surface</a:t>
            </a:r>
          </a:p>
          <a:p>
            <a:r>
              <a:rPr lang="en-IN" sz="1600" b="1" dirty="0" smtClean="0">
                <a:latin typeface="Times New Roman" pitchFamily="18" charset="0"/>
                <a:cs typeface="Times New Roman" pitchFamily="18" charset="0"/>
              </a:rPr>
              <a:t>Infiltration is the process by which water on the ground surface enters the soil.</a:t>
            </a:r>
            <a:endParaRPr lang="en-IN" sz="1600" b="1" dirty="0">
              <a:latin typeface="Times New Roman" pitchFamily="18" charset="0"/>
              <a:cs typeface="Times New Roman" pitchFamily="18" charset="0"/>
            </a:endParaRPr>
          </a:p>
        </p:txBody>
      </p:sp>
      <p:sp>
        <p:nvSpPr>
          <p:cNvPr id="2" name="Title 1"/>
          <p:cNvSpPr>
            <a:spLocks noGrp="1"/>
          </p:cNvSpPr>
          <p:nvPr>
            <p:ph type="title"/>
          </p:nvPr>
        </p:nvSpPr>
        <p:spPr>
          <a:xfrm>
            <a:off x="539552" y="620688"/>
            <a:ext cx="3240360" cy="1503040"/>
          </a:xfrm>
        </p:spPr>
        <p:txBody>
          <a:bodyPr>
            <a:noAutofit/>
          </a:bodyPr>
          <a:lstStyle/>
          <a:p>
            <a:r>
              <a:rPr lang="en-IN" sz="2800" dirty="0" smtClean="0">
                <a:solidFill>
                  <a:srgbClr val="FF0000"/>
                </a:solidFill>
                <a:latin typeface="Algerian" pitchFamily="82" charset="0"/>
              </a:rPr>
              <a:t>WATER CYCLE/  HYDROLOGICAL CYCLE </a:t>
            </a:r>
            <a:endParaRPr lang="en-IN" sz="2800" dirty="0">
              <a:solidFill>
                <a:srgbClr val="FF0000"/>
              </a:solidFill>
              <a:latin typeface="Algerian" pitchFamily="82" charset="0"/>
            </a:endParaRPr>
          </a:p>
        </p:txBody>
      </p:sp>
      <p:pic>
        <p:nvPicPr>
          <p:cNvPr id="3074" name="Picture 2"/>
          <p:cNvPicPr>
            <a:picLocks noChangeAspect="1" noChangeArrowheads="1"/>
          </p:cNvPicPr>
          <p:nvPr/>
        </p:nvPicPr>
        <p:blipFill>
          <a:blip r:embed="rId2" cstate="print"/>
          <a:srcRect/>
          <a:stretch>
            <a:fillRect/>
          </a:stretch>
        </p:blipFill>
        <p:spPr bwMode="auto">
          <a:xfrm>
            <a:off x="3518764" y="260648"/>
            <a:ext cx="5365413" cy="273630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1484785"/>
            <a:ext cx="2808312" cy="3600400"/>
          </a:xfrm>
        </p:spPr>
        <p:txBody>
          <a:bodyPr>
            <a:normAutofit fontScale="85000" lnSpcReduction="10000"/>
          </a:bodyPr>
          <a:lstStyle/>
          <a:p>
            <a:r>
              <a:rPr lang="en-IN" dirty="0" smtClean="0"/>
              <a:t>The major sources of fresh water are </a:t>
            </a:r>
          </a:p>
          <a:p>
            <a:pPr>
              <a:buNone/>
            </a:pPr>
            <a:endParaRPr lang="en-IN" dirty="0" smtClean="0"/>
          </a:p>
          <a:p>
            <a:pPr>
              <a:buFont typeface="Wingdings" pitchFamily="2" charset="2"/>
              <a:buChar char="q"/>
            </a:pPr>
            <a:r>
              <a:rPr lang="en-IN" dirty="0" smtClean="0"/>
              <a:t>Rivers</a:t>
            </a:r>
          </a:p>
          <a:p>
            <a:pPr>
              <a:buFont typeface="Wingdings" pitchFamily="2" charset="2"/>
              <a:buChar char="q"/>
            </a:pPr>
            <a:r>
              <a:rPr lang="en-IN" dirty="0" smtClean="0"/>
              <a:t>springs </a:t>
            </a:r>
          </a:p>
          <a:p>
            <a:pPr>
              <a:buFont typeface="Wingdings" pitchFamily="2" charset="2"/>
              <a:buChar char="q"/>
            </a:pPr>
            <a:r>
              <a:rPr lang="en-IN" dirty="0" smtClean="0"/>
              <a:t>Glaciers</a:t>
            </a:r>
          </a:p>
          <a:p>
            <a:pPr>
              <a:buFont typeface="Wingdings" pitchFamily="2" charset="2"/>
              <a:buChar char="q"/>
            </a:pPr>
            <a:r>
              <a:rPr lang="en-IN" dirty="0" smtClean="0"/>
              <a:t>Fresh water Lakes </a:t>
            </a:r>
          </a:p>
          <a:p>
            <a:pPr>
              <a:buFont typeface="Wingdings" pitchFamily="2" charset="2"/>
              <a:buChar char="q"/>
            </a:pPr>
            <a:r>
              <a:rPr lang="en-IN" dirty="0" smtClean="0"/>
              <a:t>Groundwater</a:t>
            </a:r>
          </a:p>
          <a:p>
            <a:endParaRPr lang="en-IN" dirty="0"/>
          </a:p>
        </p:txBody>
      </p:sp>
      <p:sp>
        <p:nvSpPr>
          <p:cNvPr id="2" name="Title 1"/>
          <p:cNvSpPr>
            <a:spLocks noGrp="1"/>
          </p:cNvSpPr>
          <p:nvPr>
            <p:ph type="title"/>
          </p:nvPr>
        </p:nvSpPr>
        <p:spPr>
          <a:xfrm>
            <a:off x="457200" y="274638"/>
            <a:ext cx="5626968" cy="1143000"/>
          </a:xfrm>
        </p:spPr>
        <p:txBody>
          <a:bodyPr>
            <a:normAutofit fontScale="90000"/>
          </a:bodyPr>
          <a:lstStyle/>
          <a:p>
            <a:r>
              <a:rPr lang="en-IN" b="0" u="sng" dirty="0" smtClean="0">
                <a:solidFill>
                  <a:srgbClr val="FF0000"/>
                </a:solidFill>
                <a:latin typeface="Algerian" pitchFamily="82" charset="0"/>
              </a:rPr>
              <a:t>FRESH WATER SOURCES</a:t>
            </a:r>
            <a:endParaRPr lang="en-IN" b="0" u="sng" dirty="0">
              <a:solidFill>
                <a:srgbClr val="FF0000"/>
              </a:solidFill>
              <a:latin typeface="Algerian" pitchFamily="82" charset="0"/>
            </a:endParaRPr>
          </a:p>
        </p:txBody>
      </p:sp>
      <p:pic>
        <p:nvPicPr>
          <p:cNvPr id="3074" name="Picture 2"/>
          <p:cNvPicPr>
            <a:picLocks noChangeAspect="1" noChangeArrowheads="1"/>
          </p:cNvPicPr>
          <p:nvPr/>
        </p:nvPicPr>
        <p:blipFill>
          <a:blip r:embed="rId2" cstate="print"/>
          <a:srcRect/>
          <a:stretch>
            <a:fillRect/>
          </a:stretch>
        </p:blipFill>
        <p:spPr bwMode="auto">
          <a:xfrm>
            <a:off x="6213024" y="620688"/>
            <a:ext cx="2644084" cy="1656184"/>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779912" y="1340768"/>
            <a:ext cx="1990725" cy="165735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6444208" y="2636912"/>
            <a:ext cx="2228850" cy="1562100"/>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5436096" y="4869160"/>
            <a:ext cx="3380631" cy="1645562"/>
          </a:xfrm>
          <a:prstGeom prst="rect">
            <a:avLst/>
          </a:prstGeom>
          <a:noFill/>
          <a:ln w="9525">
            <a:noFill/>
            <a:miter lim="800000"/>
            <a:headEnd/>
            <a:tailEnd/>
          </a:ln>
        </p:spPr>
      </p:pic>
      <p:pic>
        <p:nvPicPr>
          <p:cNvPr id="3078" name="Picture 6"/>
          <p:cNvPicPr>
            <a:picLocks noChangeAspect="1" noChangeArrowheads="1"/>
          </p:cNvPicPr>
          <p:nvPr/>
        </p:nvPicPr>
        <p:blipFill>
          <a:blip r:embed="rId6" cstate="print"/>
          <a:srcRect/>
          <a:stretch>
            <a:fillRect/>
          </a:stretch>
        </p:blipFill>
        <p:spPr bwMode="auto">
          <a:xfrm>
            <a:off x="3779912" y="3068960"/>
            <a:ext cx="2305050" cy="1562100"/>
          </a:xfrm>
          <a:prstGeom prst="rect">
            <a:avLst/>
          </a:prstGeom>
          <a:noFill/>
          <a:ln w="9525">
            <a:noFill/>
            <a:miter lim="800000"/>
            <a:headEnd/>
            <a:tailEnd/>
          </a:ln>
        </p:spPr>
      </p:pic>
      <p:pic>
        <p:nvPicPr>
          <p:cNvPr id="3079" name="Picture 7"/>
          <p:cNvPicPr>
            <a:picLocks noChangeAspect="1" noChangeArrowheads="1"/>
          </p:cNvPicPr>
          <p:nvPr/>
        </p:nvPicPr>
        <p:blipFill>
          <a:blip r:embed="rId7" cstate="print"/>
          <a:srcRect/>
          <a:stretch>
            <a:fillRect/>
          </a:stretch>
        </p:blipFill>
        <p:spPr bwMode="auto">
          <a:xfrm>
            <a:off x="2411760" y="4941168"/>
            <a:ext cx="2619375" cy="15525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1329"/>
            <a:ext cx="8229600" cy="2667752"/>
          </a:xfrm>
        </p:spPr>
        <p:txBody>
          <a:bodyPr>
            <a:normAutofit fontScale="92500" lnSpcReduction="20000"/>
          </a:bodyPr>
          <a:lstStyle/>
          <a:p>
            <a:pPr marL="624078" indent="-514350">
              <a:buFont typeface="+mj-lt"/>
              <a:buAutoNum type="arabicPeriod"/>
            </a:pPr>
            <a:r>
              <a:rPr lang="en-IN" dirty="0" smtClean="0"/>
              <a:t>The ocean bodies and the seas contain salty water. It is saline as it contains large amount of dissolved salts. Most of the salt is sodium chloride or the common table.</a:t>
            </a:r>
          </a:p>
          <a:p>
            <a:pPr marL="624078" indent="-514350">
              <a:buFont typeface="+mj-lt"/>
              <a:buAutoNum type="arabicPeriod"/>
            </a:pPr>
            <a:r>
              <a:rPr lang="en-IN" dirty="0" smtClean="0"/>
              <a:t>Salinity is the amount of salt in grams present in 1000 grams of water. </a:t>
            </a:r>
          </a:p>
          <a:p>
            <a:pPr marL="624078" indent="-514350">
              <a:buFont typeface="+mj-lt"/>
              <a:buAutoNum type="arabicPeriod"/>
            </a:pPr>
            <a:r>
              <a:rPr lang="en-IN" dirty="0" smtClean="0"/>
              <a:t>The average salinity of the oceans is 35 parts per thousand.</a:t>
            </a:r>
          </a:p>
          <a:p>
            <a:pPr>
              <a:buNone/>
            </a:pPr>
            <a:endParaRPr lang="en-IN" dirty="0"/>
          </a:p>
        </p:txBody>
      </p:sp>
      <p:sp>
        <p:nvSpPr>
          <p:cNvPr id="2" name="Title 1"/>
          <p:cNvSpPr>
            <a:spLocks noGrp="1"/>
          </p:cNvSpPr>
          <p:nvPr>
            <p:ph type="title"/>
          </p:nvPr>
        </p:nvSpPr>
        <p:spPr>
          <a:xfrm>
            <a:off x="457200" y="274638"/>
            <a:ext cx="5338936" cy="1143000"/>
          </a:xfrm>
        </p:spPr>
        <p:txBody>
          <a:bodyPr/>
          <a:lstStyle/>
          <a:p>
            <a:r>
              <a:rPr lang="en-IN" u="sng" dirty="0" smtClean="0">
                <a:solidFill>
                  <a:srgbClr val="FF0000"/>
                </a:solidFill>
                <a:latin typeface="Algerian" pitchFamily="82" charset="0"/>
              </a:rPr>
              <a:t>SALINITY OF WATER </a:t>
            </a:r>
            <a:endParaRPr lang="en-IN" u="sng" dirty="0">
              <a:solidFill>
                <a:srgbClr val="FF0000"/>
              </a:solidFill>
              <a:latin typeface="Algerian" pitchFamily="82" charset="0"/>
            </a:endParaRPr>
          </a:p>
        </p:txBody>
      </p:sp>
      <p:pic>
        <p:nvPicPr>
          <p:cNvPr id="6146" name="Picture 2"/>
          <p:cNvPicPr>
            <a:picLocks noChangeAspect="1" noChangeArrowheads="1"/>
          </p:cNvPicPr>
          <p:nvPr/>
        </p:nvPicPr>
        <p:blipFill>
          <a:blip r:embed="rId2" cstate="print"/>
          <a:srcRect/>
          <a:stretch>
            <a:fillRect/>
          </a:stretch>
        </p:blipFill>
        <p:spPr bwMode="auto">
          <a:xfrm>
            <a:off x="3779912" y="4293096"/>
            <a:ext cx="4848225" cy="1876425"/>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395536" y="4509120"/>
            <a:ext cx="2905125" cy="11906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330824" cy="4525963"/>
          </a:xfrm>
        </p:spPr>
        <p:txBody>
          <a:bodyPr>
            <a:normAutofit fontScale="70000" lnSpcReduction="20000"/>
          </a:bodyPr>
          <a:lstStyle/>
          <a:p>
            <a:pPr algn="just"/>
            <a:r>
              <a:rPr lang="en-IN" dirty="0" smtClean="0"/>
              <a:t>The Dead sea in Israel is a landlocked Salt lake bordered by Jordan to the east and Israel and the West Bank to the west.</a:t>
            </a:r>
          </a:p>
          <a:p>
            <a:pPr algn="just"/>
            <a:endParaRPr lang="en-IN" dirty="0" smtClean="0"/>
          </a:p>
          <a:p>
            <a:pPr algn="just"/>
            <a:r>
              <a:rPr lang="en-IN" dirty="0" smtClean="0"/>
              <a:t>The Dead Sea has the lowest elevation and is the lowest body of water on the surface of </a:t>
            </a:r>
            <a:r>
              <a:rPr lang="en-IN" dirty="0" smtClean="0">
                <a:hlinkClick r:id="rId2"/>
              </a:rPr>
              <a:t>Earth</a:t>
            </a:r>
            <a:r>
              <a:rPr lang="en-IN" dirty="0" smtClean="0"/>
              <a:t> also called </a:t>
            </a:r>
            <a:r>
              <a:rPr lang="en-IN" b="1" dirty="0" smtClean="0"/>
              <a:t>Salt Sea</a:t>
            </a:r>
          </a:p>
          <a:p>
            <a:pPr algn="just"/>
            <a:endParaRPr lang="en-IN" dirty="0" smtClean="0"/>
          </a:p>
          <a:p>
            <a:pPr algn="just"/>
            <a:r>
              <a:rPr lang="en-IN" dirty="0" smtClean="0"/>
              <a:t>It has salinity of 340 grams per litre of water.</a:t>
            </a:r>
          </a:p>
          <a:p>
            <a:pPr algn="just"/>
            <a:endParaRPr lang="en-IN" dirty="0" smtClean="0"/>
          </a:p>
          <a:p>
            <a:pPr algn="just"/>
            <a:r>
              <a:rPr lang="en-IN" dirty="0" smtClean="0"/>
              <a:t> Swimmers can float in it because the increased salt content makes it dense</a:t>
            </a:r>
            <a:endParaRPr lang="en-IN" dirty="0"/>
          </a:p>
        </p:txBody>
      </p:sp>
      <p:sp>
        <p:nvSpPr>
          <p:cNvPr id="3" name="Title 2"/>
          <p:cNvSpPr>
            <a:spLocks noGrp="1"/>
          </p:cNvSpPr>
          <p:nvPr>
            <p:ph type="title"/>
          </p:nvPr>
        </p:nvSpPr>
        <p:spPr/>
        <p:txBody>
          <a:bodyPr>
            <a:normAutofit/>
          </a:bodyPr>
          <a:lstStyle/>
          <a:p>
            <a:r>
              <a:rPr lang="en-IN" u="sng" dirty="0" smtClean="0">
                <a:solidFill>
                  <a:srgbClr val="FF0000"/>
                </a:solidFill>
              </a:rPr>
              <a:t>DEAD SEA</a:t>
            </a:r>
            <a:endParaRPr lang="en-IN" u="sng" dirty="0">
              <a:solidFill>
                <a:srgbClr val="FF0000"/>
              </a:solidFill>
            </a:endParaRPr>
          </a:p>
        </p:txBody>
      </p:sp>
      <p:pic>
        <p:nvPicPr>
          <p:cNvPr id="4098" name="Picture 2"/>
          <p:cNvPicPr>
            <a:picLocks noChangeAspect="1" noChangeArrowheads="1"/>
          </p:cNvPicPr>
          <p:nvPr/>
        </p:nvPicPr>
        <p:blipFill>
          <a:blip r:embed="rId3" cstate="print"/>
          <a:srcRect/>
          <a:stretch>
            <a:fillRect/>
          </a:stretch>
        </p:blipFill>
        <p:spPr bwMode="auto">
          <a:xfrm>
            <a:off x="5364088" y="4263068"/>
            <a:ext cx="3569920" cy="2337142"/>
          </a:xfrm>
          <a:prstGeom prst="rect">
            <a:avLst/>
          </a:prstGeom>
          <a:ln>
            <a:noFill/>
          </a:ln>
          <a:effectLst>
            <a:softEdge rad="112500"/>
          </a:effectLst>
        </p:spPr>
      </p:pic>
      <p:pic>
        <p:nvPicPr>
          <p:cNvPr id="4099" name="Picture 3"/>
          <p:cNvPicPr>
            <a:picLocks noChangeAspect="1" noChangeArrowheads="1"/>
          </p:cNvPicPr>
          <p:nvPr/>
        </p:nvPicPr>
        <p:blipFill>
          <a:blip r:embed="rId4" cstate="print"/>
          <a:srcRect/>
          <a:stretch>
            <a:fillRect/>
          </a:stretch>
        </p:blipFill>
        <p:spPr bwMode="auto">
          <a:xfrm>
            <a:off x="4860032" y="2309965"/>
            <a:ext cx="2736304" cy="2055139"/>
          </a:xfrm>
          <a:prstGeom prst="rect">
            <a:avLst/>
          </a:prstGeom>
          <a:ln>
            <a:noFill/>
          </a:ln>
          <a:effectLst>
            <a:softEdge rad="112500"/>
          </a:effectLst>
        </p:spPr>
      </p:pic>
      <p:pic>
        <p:nvPicPr>
          <p:cNvPr id="4100" name="Picture 4"/>
          <p:cNvPicPr>
            <a:picLocks noChangeAspect="1" noChangeArrowheads="1"/>
          </p:cNvPicPr>
          <p:nvPr/>
        </p:nvPicPr>
        <p:blipFill>
          <a:blip r:embed="rId5" cstate="print"/>
          <a:srcRect/>
          <a:stretch>
            <a:fillRect/>
          </a:stretch>
        </p:blipFill>
        <p:spPr bwMode="auto">
          <a:xfrm>
            <a:off x="5940152" y="31904"/>
            <a:ext cx="2878668" cy="2316976"/>
          </a:xfrm>
          <a:prstGeom prst="rect">
            <a:avLst/>
          </a:prstGeom>
          <a:ln>
            <a:noFill/>
          </a:ln>
          <a:effectLst>
            <a:softEdge rad="112500"/>
          </a:effectLst>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sp>
        <p:nvSpPr>
          <p:cNvPr id="2" name="Title 1"/>
          <p:cNvSpPr>
            <a:spLocks noGrp="1"/>
          </p:cNvSpPr>
          <p:nvPr>
            <p:ph type="title"/>
          </p:nvPr>
        </p:nvSpPr>
        <p:spPr>
          <a:xfrm>
            <a:off x="467544" y="0"/>
            <a:ext cx="8229600" cy="1143000"/>
          </a:xfrm>
        </p:spPr>
        <p:txBody>
          <a:bodyPr/>
          <a:lstStyle/>
          <a:p>
            <a:r>
              <a:rPr lang="en-IN" u="sng" dirty="0" smtClean="0">
                <a:solidFill>
                  <a:srgbClr val="FF0000"/>
                </a:solidFill>
                <a:latin typeface="Algerian" pitchFamily="82" charset="0"/>
              </a:rPr>
              <a:t>MAJOR WATER BODIES </a:t>
            </a:r>
            <a:endParaRPr lang="en-IN" u="sng" dirty="0">
              <a:solidFill>
                <a:srgbClr val="FF0000"/>
              </a:solidFill>
              <a:latin typeface="Algerian" pitchFamily="82" charset="0"/>
            </a:endParaRPr>
          </a:p>
        </p:txBody>
      </p:sp>
      <p:pic>
        <p:nvPicPr>
          <p:cNvPr id="5122" name="Picture 2"/>
          <p:cNvPicPr>
            <a:picLocks noChangeAspect="1" noChangeArrowheads="1"/>
          </p:cNvPicPr>
          <p:nvPr/>
        </p:nvPicPr>
        <p:blipFill>
          <a:blip r:embed="rId2" cstate="print"/>
          <a:srcRect/>
          <a:stretch>
            <a:fillRect/>
          </a:stretch>
        </p:blipFill>
        <p:spPr bwMode="auto">
          <a:xfrm>
            <a:off x="683568" y="963232"/>
            <a:ext cx="8069730" cy="55621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1329"/>
            <a:ext cx="8229600" cy="1299599"/>
          </a:xfrm>
        </p:spPr>
        <p:txBody>
          <a:bodyPr>
            <a:normAutofit fontScale="77500" lnSpcReduction="20000"/>
          </a:bodyPr>
          <a:lstStyle/>
          <a:p>
            <a:r>
              <a:rPr lang="en-IN" dirty="0" smtClean="0"/>
              <a:t>Three-fourth of the earth surface is covered by water</a:t>
            </a:r>
            <a:r>
              <a:rPr lang="en-IN" dirty="0"/>
              <a:t> </a:t>
            </a:r>
            <a:r>
              <a:rPr lang="en-IN" dirty="0" smtClean="0"/>
              <a:t>in the form of Oceans, seas, Ice caps, Ground water, fresh water lakes, salt lakes , rivers, streams and water vapour in the atmosphere but in different quantities .</a:t>
            </a:r>
          </a:p>
        </p:txBody>
      </p:sp>
      <p:sp>
        <p:nvSpPr>
          <p:cNvPr id="2" name="Title 1"/>
          <p:cNvSpPr>
            <a:spLocks noGrp="1"/>
          </p:cNvSpPr>
          <p:nvPr>
            <p:ph type="title"/>
          </p:nvPr>
        </p:nvSpPr>
        <p:spPr/>
        <p:txBody>
          <a:bodyPr>
            <a:normAutofit/>
          </a:bodyPr>
          <a:lstStyle/>
          <a:p>
            <a:r>
              <a:rPr lang="en-IN" u="sng" dirty="0" smtClean="0">
                <a:solidFill>
                  <a:srgbClr val="FF0000"/>
                </a:solidFill>
                <a:latin typeface="Algerian" pitchFamily="82" charset="0"/>
              </a:rPr>
              <a:t>DISTRIBUTION OF WATER BODIES</a:t>
            </a:r>
            <a:endParaRPr lang="en-IN" u="sng" dirty="0">
              <a:solidFill>
                <a:srgbClr val="FF0000"/>
              </a:solidFill>
              <a:latin typeface="Algerian" pitchFamily="82" charset="0"/>
            </a:endParaRPr>
          </a:p>
        </p:txBody>
      </p:sp>
      <p:pic>
        <p:nvPicPr>
          <p:cNvPr id="1026" name="Picture 2"/>
          <p:cNvPicPr>
            <a:picLocks noChangeAspect="1" noChangeArrowheads="1"/>
          </p:cNvPicPr>
          <p:nvPr/>
        </p:nvPicPr>
        <p:blipFill>
          <a:blip r:embed="rId2" cstate="print"/>
          <a:srcRect/>
          <a:stretch>
            <a:fillRect/>
          </a:stretch>
        </p:blipFill>
        <p:spPr bwMode="auto">
          <a:xfrm>
            <a:off x="2555776" y="2996952"/>
            <a:ext cx="5976664" cy="31751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2332037"/>
            <a:ext cx="8229600" cy="4525963"/>
          </a:xfrm>
        </p:spPr>
        <p:txBody>
          <a:bodyPr/>
          <a:lstStyle/>
          <a:p>
            <a:r>
              <a:rPr lang="en-IN" dirty="0" smtClean="0"/>
              <a:t>Wind/storms </a:t>
            </a:r>
          </a:p>
          <a:p>
            <a:r>
              <a:rPr lang="en-IN" dirty="0" smtClean="0"/>
              <a:t>Pressure –High and Low</a:t>
            </a:r>
          </a:p>
          <a:p>
            <a:r>
              <a:rPr lang="en-IN" dirty="0" smtClean="0"/>
              <a:t>Temperature (of water /air above the water)</a:t>
            </a:r>
          </a:p>
          <a:p>
            <a:r>
              <a:rPr lang="en-IN" dirty="0" smtClean="0"/>
              <a:t>Rotation of Earth</a:t>
            </a:r>
          </a:p>
          <a:p>
            <a:r>
              <a:rPr lang="en-IN" dirty="0" smtClean="0"/>
              <a:t>Gravitational pull of Moon and Sun on Earth</a:t>
            </a:r>
          </a:p>
          <a:p>
            <a:r>
              <a:rPr lang="en-IN" dirty="0" smtClean="0"/>
              <a:t>Sudden movements inside oceans –earthquake and volcanic eruptions </a:t>
            </a:r>
          </a:p>
          <a:p>
            <a:endParaRPr lang="en-IN" dirty="0" smtClean="0"/>
          </a:p>
          <a:p>
            <a:endParaRPr lang="en-IN" dirty="0"/>
          </a:p>
        </p:txBody>
      </p:sp>
      <p:sp>
        <p:nvSpPr>
          <p:cNvPr id="3" name="Title 2"/>
          <p:cNvSpPr>
            <a:spLocks noGrp="1"/>
          </p:cNvSpPr>
          <p:nvPr>
            <p:ph type="title"/>
          </p:nvPr>
        </p:nvSpPr>
        <p:spPr>
          <a:xfrm>
            <a:off x="467544" y="764704"/>
            <a:ext cx="8229600" cy="1143000"/>
          </a:xfrm>
        </p:spPr>
        <p:txBody>
          <a:bodyPr>
            <a:noAutofit/>
          </a:bodyPr>
          <a:lstStyle/>
          <a:p>
            <a:pPr algn="ctr"/>
            <a:r>
              <a:rPr lang="en-IN" sz="4000" u="sng" dirty="0" smtClean="0">
                <a:solidFill>
                  <a:srgbClr val="FF0000"/>
                </a:solidFill>
                <a:latin typeface="Algerian" pitchFamily="82" charset="0"/>
              </a:rPr>
              <a:t>FACTORS RESPONSIBLE FOR MOVEMENT OF WATER</a:t>
            </a:r>
            <a:endParaRPr lang="en-IN" sz="4000" u="sng" dirty="0">
              <a:solidFill>
                <a:srgbClr val="FF0000"/>
              </a:solidFill>
              <a:latin typeface="Algerian" pitchFamily="82" charset="0"/>
            </a:endParaRPr>
          </a:p>
        </p:txBody>
      </p:sp>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499</TotalTime>
  <Words>984</Words>
  <Application>Microsoft Office PowerPoint</Application>
  <PresentationFormat>On-screen Show (4:3)</PresentationFormat>
  <Paragraphs>113</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Concourse</vt:lpstr>
      <vt:lpstr>WATER </vt:lpstr>
      <vt:lpstr>TERRARIUM</vt:lpstr>
      <vt:lpstr>WATER CYCLE/  HYDROLOGICAL CYCLE </vt:lpstr>
      <vt:lpstr>FRESH WATER SOURCES</vt:lpstr>
      <vt:lpstr>SALINITY OF WATER </vt:lpstr>
      <vt:lpstr>DEAD SEA</vt:lpstr>
      <vt:lpstr>MAJOR WATER BODIES </vt:lpstr>
      <vt:lpstr>DISTRIBUTION OF WATER BODIES</vt:lpstr>
      <vt:lpstr>FACTORS RESPONSIBLE FOR MOVEMENT OF WATER</vt:lpstr>
      <vt:lpstr>MOVEMENTs IN WATER</vt:lpstr>
      <vt:lpstr>WAVES </vt:lpstr>
      <vt:lpstr>TSUNAMI </vt:lpstr>
      <vt:lpstr>TIDES </vt:lpstr>
      <vt:lpstr>SPRING AND NEAP TIDES </vt:lpstr>
      <vt:lpstr>IMPORTANCE OF TIDES  </vt:lpstr>
      <vt:lpstr>OCEAN CURRENTS</vt:lpstr>
      <vt:lpstr>SIGNIFICANCE  of OCEAN CURRENTS </vt:lpstr>
      <vt:lpstr>Slide 18</vt:lpstr>
      <vt:lpstr>THANK YOU ! </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dc:title>
  <dc:creator>Jitender</dc:creator>
  <cp:lastModifiedBy>Jitender</cp:lastModifiedBy>
  <cp:revision>21</cp:revision>
  <dcterms:created xsi:type="dcterms:W3CDTF">2020-09-29T03:24:07Z</dcterms:created>
  <dcterms:modified xsi:type="dcterms:W3CDTF">2020-10-07T04:00:19Z</dcterms:modified>
</cp:coreProperties>
</file>